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Poppins Bold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RQND Pro" panose="020B0604020202020204" charset="0"/>
      <p:regular r:id="rId16"/>
    </p:embeddedFont>
    <p:embeddedFont>
      <p:font typeface="Montserrat Bold" panose="020B0604020202020204" charset="0"/>
      <p:regular r:id="rId17"/>
    </p:embeddedFont>
    <p:embeddedFont>
      <p:font typeface="RQND Pro Medium" panose="020B0604020202020204" charset="0"/>
      <p:regular r:id="rId18"/>
    </p:embeddedFont>
    <p:embeddedFont>
      <p:font typeface="Poppins" panose="020B0604020202020204" charset="0"/>
      <p:regular r:id="rId19"/>
    </p:embeddedFont>
    <p:embeddedFont>
      <p:font typeface="Montserrat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30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 x^2 mod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 x^2 mod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 x^2 mod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 x^2 mod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3.sv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38/s41567-022-01643-7" TargetMode="External"/><Relationship Id="rId3" Type="http://schemas.openxmlformats.org/officeDocument/2006/relationships/image" Target="../media/image5.jpe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7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jpe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7.sv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3.sv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8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19.png"/><Relationship Id="rId1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0.png"/><Relationship Id="rId4" Type="http://schemas.openxmlformats.org/officeDocument/2006/relationships/image" Target="../media/image20.svg"/><Relationship Id="rId9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0620" y="3086100"/>
            <a:ext cx="4123310" cy="4114800"/>
          </a:xfrm>
          <a:custGeom>
            <a:avLst/>
            <a:gdLst/>
            <a:ahLst/>
            <a:cxnLst/>
            <a:rect l="l" t="t" r="r" b="b"/>
            <a:pathLst>
              <a:path w="4123310" h="411480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2400" y="2854393"/>
            <a:ext cx="11506200" cy="3141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545"/>
              </a:lnSpc>
              <a:spcBef>
                <a:spcPct val="0"/>
              </a:spcBef>
            </a:pPr>
            <a:r>
              <a:rPr lang="en-US" sz="8000" dirty="0" err="1" smtClean="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Womanium</a:t>
            </a:r>
            <a:r>
              <a:rPr lang="en-US" sz="8000" dirty="0" smtClean="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 </a:t>
            </a:r>
            <a:r>
              <a:rPr lang="en-US" sz="8000" dirty="0" err="1" smtClean="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Quantum+AI</a:t>
            </a:r>
            <a:endParaRPr lang="en-US" sz="8000" dirty="0">
              <a:solidFill>
                <a:srgbClr val="FFFFFF"/>
              </a:solidFill>
              <a:latin typeface="RQND Pro"/>
              <a:ea typeface="RQND Pro"/>
              <a:cs typeface="RQND Pro"/>
              <a:sym typeface="RQND Pr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38400" y="5905500"/>
            <a:ext cx="7179621" cy="922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7"/>
              </a:lnSpc>
              <a:spcBef>
                <a:spcPct val="0"/>
              </a:spcBef>
            </a:pPr>
            <a:r>
              <a:rPr lang="en-US" sz="2677" spc="639" dirty="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DEVELOPMENT OF NOVEL QUANTUM ALGORITHMS </a:t>
            </a:r>
          </a:p>
        </p:txBody>
      </p:sp>
      <p:sp>
        <p:nvSpPr>
          <p:cNvPr id="6" name="Freeform 6"/>
          <p:cNvSpPr/>
          <p:nvPr/>
        </p:nvSpPr>
        <p:spPr>
          <a:xfrm>
            <a:off x="11187074" y="2960329"/>
            <a:ext cx="6138043" cy="4158524"/>
          </a:xfrm>
          <a:custGeom>
            <a:avLst/>
            <a:gdLst/>
            <a:ahLst/>
            <a:cxnLst/>
            <a:rect l="l" t="t" r="r" b="b"/>
            <a:pathLst>
              <a:path w="6138043" h="4158524">
                <a:moveTo>
                  <a:pt x="0" y="0"/>
                </a:moveTo>
                <a:lnTo>
                  <a:pt x="6138043" y="0"/>
                </a:lnTo>
                <a:lnTo>
                  <a:pt x="6138043" y="4158524"/>
                </a:lnTo>
                <a:lnTo>
                  <a:pt x="0" y="41585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21578" y="10079182"/>
            <a:ext cx="3166422" cy="207818"/>
          </a:xfrm>
          <a:custGeom>
            <a:avLst/>
            <a:gdLst/>
            <a:ahLst/>
            <a:cxnLst/>
            <a:rect l="l" t="t" r="r" b="b"/>
            <a:pathLst>
              <a:path w="3166422" h="207818">
                <a:moveTo>
                  <a:pt x="0" y="0"/>
                </a:moveTo>
                <a:lnTo>
                  <a:pt x="3166422" y="0"/>
                </a:lnTo>
                <a:lnTo>
                  <a:pt x="3166422" y="207818"/>
                </a:lnTo>
                <a:lnTo>
                  <a:pt x="0" y="2078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27" b="-11748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3608" y="476981"/>
            <a:ext cx="9718139" cy="2438370"/>
          </a:xfrm>
          <a:custGeom>
            <a:avLst/>
            <a:gdLst/>
            <a:ahLst/>
            <a:cxnLst/>
            <a:rect l="l" t="t" r="r" b="b"/>
            <a:pathLst>
              <a:path w="9718139" h="2438370">
                <a:moveTo>
                  <a:pt x="0" y="0"/>
                </a:moveTo>
                <a:lnTo>
                  <a:pt x="9718140" y="0"/>
                </a:lnTo>
                <a:lnTo>
                  <a:pt x="9718140" y="2438370"/>
                </a:lnTo>
                <a:lnTo>
                  <a:pt x="0" y="24383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86705" y="5348099"/>
            <a:ext cx="1696903" cy="1693401"/>
          </a:xfrm>
          <a:custGeom>
            <a:avLst/>
            <a:gdLst/>
            <a:ahLst/>
            <a:cxnLst/>
            <a:rect l="l" t="t" r="r" b="b"/>
            <a:pathLst>
              <a:path w="1696903" h="1693401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2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18346" y="3177699"/>
            <a:ext cx="5344116" cy="5281768"/>
          </a:xfrm>
          <a:custGeom>
            <a:avLst/>
            <a:gdLst/>
            <a:ahLst/>
            <a:cxnLst/>
            <a:rect l="l" t="t" r="r" b="b"/>
            <a:pathLst>
              <a:path w="5344116" h="5281768">
                <a:moveTo>
                  <a:pt x="0" y="0"/>
                </a:moveTo>
                <a:lnTo>
                  <a:pt x="5344116" y="0"/>
                </a:lnTo>
                <a:lnTo>
                  <a:pt x="5344116" y="5281768"/>
                </a:lnTo>
                <a:lnTo>
                  <a:pt x="0" y="52817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717997" y="391678"/>
            <a:ext cx="13200588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00"/>
              </a:lnSpc>
              <a:spcBef>
                <a:spcPct val="0"/>
              </a:spcBef>
            </a:pPr>
            <a:r>
              <a:rPr lang="en-US" sz="105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FUTURE SCOPE</a:t>
            </a:r>
          </a:p>
        </p:txBody>
      </p:sp>
      <p:sp>
        <p:nvSpPr>
          <p:cNvPr id="7" name="Freeform 7"/>
          <p:cNvSpPr/>
          <p:nvPr/>
        </p:nvSpPr>
        <p:spPr>
          <a:xfrm>
            <a:off x="15121578" y="10049379"/>
            <a:ext cx="3166422" cy="220824"/>
          </a:xfrm>
          <a:custGeom>
            <a:avLst/>
            <a:gdLst/>
            <a:ahLst/>
            <a:cxnLst/>
            <a:rect l="l" t="t" r="r" b="b"/>
            <a:pathLst>
              <a:path w="3166422" h="220824">
                <a:moveTo>
                  <a:pt x="0" y="0"/>
                </a:moveTo>
                <a:lnTo>
                  <a:pt x="3166422" y="0"/>
                </a:lnTo>
                <a:lnTo>
                  <a:pt x="3166422" y="220825"/>
                </a:lnTo>
                <a:lnTo>
                  <a:pt x="0" y="2208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155" b="-516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97526" y="3480174"/>
            <a:ext cx="10450957" cy="538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To extend our project as a team with beginners, we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are planning to improve ourselves in key </a:t>
            </a:r>
            <a:r>
              <a:rPr lang="en-US" sz="30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areas ;</a:t>
            </a:r>
            <a:endParaRPr lang="en-US" sz="3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Developing a comprehensive knowledge on implementation of advanced arithmetic logic in quantum circuits.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Understanding neutral </a:t>
            </a:r>
            <a:r>
              <a:rPr lang="en-US" sz="30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atom quantum </a:t>
            </a: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hardware platforms and implement the protocol as a further step.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19367" y="-352343"/>
            <a:ext cx="10991686" cy="10991686"/>
          </a:xfrm>
          <a:custGeom>
            <a:avLst/>
            <a:gdLst/>
            <a:ahLst/>
            <a:cxnLst/>
            <a:rect l="l" t="t" r="r" b="b"/>
            <a:pathLst>
              <a:path w="10991686" h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383" y="2644476"/>
            <a:ext cx="4123310" cy="4114800"/>
          </a:xfrm>
          <a:custGeom>
            <a:avLst/>
            <a:gdLst/>
            <a:ahLst/>
            <a:cxnLst/>
            <a:rect l="l" t="t" r="r" b="b"/>
            <a:pathLst>
              <a:path w="4123310" h="411480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39546" y="4082674"/>
            <a:ext cx="12608908" cy="1412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2"/>
              </a:lnSpc>
            </a:pPr>
            <a:r>
              <a:rPr lang="en-US" sz="13323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thankyou!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23618" y="5633020"/>
            <a:ext cx="4677966" cy="613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7"/>
              </a:lnSpc>
              <a:spcBef>
                <a:spcPct val="0"/>
              </a:spcBef>
            </a:pPr>
            <a:r>
              <a:rPr lang="en-US" sz="3577" spc="854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TEAM : QUANT</a:t>
            </a:r>
            <a:r>
              <a:rPr lang="en-US" sz="3577" spc="854">
                <a:solidFill>
                  <a:srgbClr val="FFFFFF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𝗂N</a:t>
            </a:r>
          </a:p>
        </p:txBody>
      </p:sp>
      <p:sp>
        <p:nvSpPr>
          <p:cNvPr id="7" name="Freeform 7"/>
          <p:cNvSpPr/>
          <p:nvPr/>
        </p:nvSpPr>
        <p:spPr>
          <a:xfrm>
            <a:off x="15121578" y="10033269"/>
            <a:ext cx="3166422" cy="220824"/>
          </a:xfrm>
          <a:custGeom>
            <a:avLst/>
            <a:gdLst/>
            <a:ahLst/>
            <a:cxnLst/>
            <a:rect l="l" t="t" r="r" b="b"/>
            <a:pathLst>
              <a:path w="3166422" h="220824">
                <a:moveTo>
                  <a:pt x="0" y="0"/>
                </a:moveTo>
                <a:lnTo>
                  <a:pt x="3166422" y="0"/>
                </a:lnTo>
                <a:lnTo>
                  <a:pt x="3166422" y="220824"/>
                </a:lnTo>
                <a:lnTo>
                  <a:pt x="0" y="2208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55" b="-5166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40509" y="1028700"/>
            <a:ext cx="10720508" cy="8050127"/>
          </a:xfrm>
          <a:custGeom>
            <a:avLst/>
            <a:gdLst/>
            <a:ahLst/>
            <a:cxnLst/>
            <a:rect l="l" t="t" r="r" b="b"/>
            <a:pathLst>
              <a:path w="10720508" h="8050127">
                <a:moveTo>
                  <a:pt x="0" y="0"/>
                </a:moveTo>
                <a:lnTo>
                  <a:pt x="10720508" y="0"/>
                </a:lnTo>
                <a:lnTo>
                  <a:pt x="10720508" y="8050127"/>
                </a:lnTo>
                <a:lnTo>
                  <a:pt x="0" y="80501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2899" y="799660"/>
            <a:ext cx="4123310" cy="4114800"/>
          </a:xfrm>
          <a:custGeom>
            <a:avLst/>
            <a:gdLst/>
            <a:ahLst/>
            <a:cxnLst/>
            <a:rect l="l" t="t" r="r" b="b"/>
            <a:pathLst>
              <a:path w="4123310" h="4114800">
                <a:moveTo>
                  <a:pt x="0" y="0"/>
                </a:moveTo>
                <a:lnTo>
                  <a:pt x="4123310" y="0"/>
                </a:lnTo>
                <a:lnTo>
                  <a:pt x="41233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51473" y="2602629"/>
            <a:ext cx="4715433" cy="5081742"/>
          </a:xfrm>
          <a:custGeom>
            <a:avLst/>
            <a:gdLst/>
            <a:ahLst/>
            <a:cxnLst/>
            <a:rect l="l" t="t" r="r" b="b"/>
            <a:pathLst>
              <a:path w="4715433" h="5081742">
                <a:moveTo>
                  <a:pt x="0" y="0"/>
                </a:moveTo>
                <a:lnTo>
                  <a:pt x="4715433" y="0"/>
                </a:lnTo>
                <a:lnTo>
                  <a:pt x="4715433" y="5081742"/>
                </a:lnTo>
                <a:lnTo>
                  <a:pt x="0" y="5081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74554" y="1698308"/>
            <a:ext cx="8935562" cy="210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4"/>
              </a:lnSpc>
            </a:pPr>
            <a:r>
              <a:rPr lang="en-US" sz="10506" dirty="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project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77521" y="4178010"/>
            <a:ext cx="7129629" cy="320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Poppins" panose="020B0604020202020204" charset="0"/>
                <a:ea typeface="Montserrat"/>
                <a:cs typeface="Poppins" panose="020B0604020202020204" charset="0"/>
                <a:sym typeface="Montserrat"/>
              </a:rPr>
              <a:t>Implement an interactive protocol from the paper "Classically Verifiable Quantum Advantage from a Computational Bell Test” to demonstrate and verify quantum computational advantage.</a:t>
            </a:r>
          </a:p>
        </p:txBody>
      </p:sp>
      <p:sp>
        <p:nvSpPr>
          <p:cNvPr id="8" name="Freeform 8"/>
          <p:cNvSpPr/>
          <p:nvPr/>
        </p:nvSpPr>
        <p:spPr>
          <a:xfrm>
            <a:off x="15121578" y="10079182"/>
            <a:ext cx="3166422" cy="207818"/>
          </a:xfrm>
          <a:custGeom>
            <a:avLst/>
            <a:gdLst/>
            <a:ahLst/>
            <a:cxnLst/>
            <a:rect l="l" t="t" r="r" b="b"/>
            <a:pathLst>
              <a:path w="3166422" h="207818">
                <a:moveTo>
                  <a:pt x="0" y="0"/>
                </a:moveTo>
                <a:lnTo>
                  <a:pt x="3166422" y="0"/>
                </a:lnTo>
                <a:lnTo>
                  <a:pt x="3166422" y="207818"/>
                </a:lnTo>
                <a:lnTo>
                  <a:pt x="0" y="2078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227" b="-11748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91097" y="-533462"/>
            <a:ext cx="1696903" cy="1693401"/>
          </a:xfrm>
          <a:custGeom>
            <a:avLst/>
            <a:gdLst/>
            <a:ahLst/>
            <a:cxnLst/>
            <a:rect l="l" t="t" r="r" b="b"/>
            <a:pathLst>
              <a:path w="1696903" h="1693401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2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5542" y="313239"/>
            <a:ext cx="12415311" cy="3115114"/>
          </a:xfrm>
          <a:custGeom>
            <a:avLst/>
            <a:gdLst/>
            <a:ahLst/>
            <a:cxnLst/>
            <a:rect l="l" t="t" r="r" b="b"/>
            <a:pathLst>
              <a:path w="12415311" h="3115114">
                <a:moveTo>
                  <a:pt x="0" y="0"/>
                </a:moveTo>
                <a:lnTo>
                  <a:pt x="12415311" y="0"/>
                </a:lnTo>
                <a:lnTo>
                  <a:pt x="12415311" y="3115114"/>
                </a:lnTo>
                <a:lnTo>
                  <a:pt x="0" y="3115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76571" y="3807054"/>
            <a:ext cx="4740038" cy="4963390"/>
          </a:xfrm>
          <a:custGeom>
            <a:avLst/>
            <a:gdLst/>
            <a:ahLst/>
            <a:cxnLst/>
            <a:rect l="l" t="t" r="r" b="b"/>
            <a:pathLst>
              <a:path w="4740038" h="4963390">
                <a:moveTo>
                  <a:pt x="0" y="0"/>
                </a:moveTo>
                <a:lnTo>
                  <a:pt x="4740038" y="0"/>
                </a:lnTo>
                <a:lnTo>
                  <a:pt x="4740038" y="4963390"/>
                </a:lnTo>
                <a:lnTo>
                  <a:pt x="0" y="49633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21578" y="10079182"/>
            <a:ext cx="3166422" cy="207818"/>
          </a:xfrm>
          <a:custGeom>
            <a:avLst/>
            <a:gdLst/>
            <a:ahLst/>
            <a:cxnLst/>
            <a:rect l="l" t="t" r="r" b="b"/>
            <a:pathLst>
              <a:path w="3166422" h="207818">
                <a:moveTo>
                  <a:pt x="0" y="0"/>
                </a:moveTo>
                <a:lnTo>
                  <a:pt x="3166422" y="0"/>
                </a:lnTo>
                <a:lnTo>
                  <a:pt x="3166422" y="207818"/>
                </a:lnTo>
                <a:lnTo>
                  <a:pt x="0" y="2078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227" b="-1174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24413" y="1220259"/>
            <a:ext cx="12810157" cy="1211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14"/>
              </a:lnSpc>
            </a:pPr>
            <a:r>
              <a:rPr lang="en-US" sz="10506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PROJECT SOLUTION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368454" y="3740379"/>
            <a:ext cx="460969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39238" y="4434993"/>
            <a:ext cx="952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22812" y="4675340"/>
            <a:ext cx="12738041" cy="478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the classiq platform's Python SDK to implement the provided interactive protocol.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Show that the given protocol exhibits quantum advantage by verifying it through classical means.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Utilize the Python SDK of classiq to create each round of the protocol and work on integrating them into a single block of algorithm.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23129" y="-753383"/>
            <a:ext cx="3376660" cy="4713612"/>
          </a:xfrm>
          <a:custGeom>
            <a:avLst/>
            <a:gdLst/>
            <a:ahLst/>
            <a:cxnLst/>
            <a:rect l="l" t="t" r="r" b="b"/>
            <a:pathLst>
              <a:path w="3376660" h="4713612">
                <a:moveTo>
                  <a:pt x="0" y="0"/>
                </a:moveTo>
                <a:lnTo>
                  <a:pt x="3376660" y="0"/>
                </a:lnTo>
                <a:lnTo>
                  <a:pt x="3376660" y="4713612"/>
                </a:lnTo>
                <a:lnTo>
                  <a:pt x="0" y="4713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30292" y="172231"/>
            <a:ext cx="9557413" cy="2398042"/>
          </a:xfrm>
          <a:custGeom>
            <a:avLst/>
            <a:gdLst/>
            <a:ahLst/>
            <a:cxnLst/>
            <a:rect l="l" t="t" r="r" b="b"/>
            <a:pathLst>
              <a:path w="9557413" h="2398042">
                <a:moveTo>
                  <a:pt x="0" y="0"/>
                </a:moveTo>
                <a:lnTo>
                  <a:pt x="9557414" y="0"/>
                </a:lnTo>
                <a:lnTo>
                  <a:pt x="9557414" y="2398042"/>
                </a:lnTo>
                <a:lnTo>
                  <a:pt x="0" y="23980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hlinkClick r:id="rId8" tooltip="https://doi.org/10.1038/s41567-022-01643-7"/>
          </p:cNvPr>
          <p:cNvSpPr/>
          <p:nvPr/>
        </p:nvSpPr>
        <p:spPr>
          <a:xfrm>
            <a:off x="3496815" y="2941463"/>
            <a:ext cx="9690891" cy="7106184"/>
          </a:xfrm>
          <a:custGeom>
            <a:avLst/>
            <a:gdLst/>
            <a:ahLst/>
            <a:cxnLst/>
            <a:rect l="l" t="t" r="r" b="b"/>
            <a:pathLst>
              <a:path w="9690891" h="7106184">
                <a:moveTo>
                  <a:pt x="0" y="0"/>
                </a:moveTo>
                <a:lnTo>
                  <a:pt x="9690891" y="0"/>
                </a:lnTo>
                <a:lnTo>
                  <a:pt x="9690891" y="7106184"/>
                </a:lnTo>
                <a:lnTo>
                  <a:pt x="0" y="71061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87189" y="207074"/>
            <a:ext cx="11035940" cy="179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33"/>
              </a:lnSpc>
              <a:spcBef>
                <a:spcPct val="0"/>
              </a:spcBef>
            </a:pPr>
            <a:r>
              <a:rPr lang="en-US" sz="10524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METHODOLOGY</a:t>
            </a:r>
          </a:p>
        </p:txBody>
      </p:sp>
      <p:sp>
        <p:nvSpPr>
          <p:cNvPr id="7" name="Freeform 7"/>
          <p:cNvSpPr/>
          <p:nvPr/>
        </p:nvSpPr>
        <p:spPr>
          <a:xfrm>
            <a:off x="15104589" y="10047647"/>
            <a:ext cx="3166422" cy="207818"/>
          </a:xfrm>
          <a:custGeom>
            <a:avLst/>
            <a:gdLst/>
            <a:ahLst/>
            <a:cxnLst/>
            <a:rect l="l" t="t" r="r" b="b"/>
            <a:pathLst>
              <a:path w="3166422" h="207818">
                <a:moveTo>
                  <a:pt x="0" y="0"/>
                </a:moveTo>
                <a:lnTo>
                  <a:pt x="3166422" y="0"/>
                </a:lnTo>
                <a:lnTo>
                  <a:pt x="3166422" y="207819"/>
                </a:lnTo>
                <a:lnTo>
                  <a:pt x="0" y="2078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227" b="-11748"/>
            </a:stretch>
          </a:blipFill>
        </p:spPr>
      </p:sp>
      <p:sp>
        <p:nvSpPr>
          <p:cNvPr id="9" name="TextBox 8"/>
          <p:cNvSpPr txBox="1"/>
          <p:nvPr/>
        </p:nvSpPr>
        <p:spPr>
          <a:xfrm>
            <a:off x="13458435" y="7581900"/>
            <a:ext cx="32923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rgbClr val="FF0000"/>
                </a:solidFill>
                <a:latin typeface="Poppins" panose="020B0604020202020204" charset="0"/>
                <a:cs typeface="Poppins" panose="020B0604020202020204" charset="0"/>
              </a:rPr>
              <a:t>Image credits: </a:t>
            </a:r>
            <a:r>
              <a:rPr lang="en-IN" sz="2000" dirty="0" smtClean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Classically verifiable quantum advantage from a computational bell test</a:t>
            </a:r>
            <a:endParaRPr lang="en-IN" sz="20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23129" y="-755150"/>
            <a:ext cx="3376660" cy="4713612"/>
          </a:xfrm>
          <a:custGeom>
            <a:avLst/>
            <a:gdLst/>
            <a:ahLst/>
            <a:cxnLst/>
            <a:rect l="l" t="t" r="r" b="b"/>
            <a:pathLst>
              <a:path w="3376660" h="4713612">
                <a:moveTo>
                  <a:pt x="0" y="0"/>
                </a:moveTo>
                <a:lnTo>
                  <a:pt x="3376660" y="0"/>
                </a:lnTo>
                <a:lnTo>
                  <a:pt x="3376660" y="4713612"/>
                </a:lnTo>
                <a:lnTo>
                  <a:pt x="0" y="4713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39997" y="217722"/>
            <a:ext cx="9175763" cy="2302282"/>
          </a:xfrm>
          <a:custGeom>
            <a:avLst/>
            <a:gdLst/>
            <a:ahLst/>
            <a:cxnLst/>
            <a:rect l="l" t="t" r="r" b="b"/>
            <a:pathLst>
              <a:path w="9175763" h="2302282">
                <a:moveTo>
                  <a:pt x="0" y="0"/>
                </a:moveTo>
                <a:lnTo>
                  <a:pt x="9175763" y="0"/>
                </a:lnTo>
                <a:lnTo>
                  <a:pt x="9175763" y="2302282"/>
                </a:lnTo>
                <a:lnTo>
                  <a:pt x="0" y="2302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227170" y="1782612"/>
                <a:ext cx="17908429" cy="78867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4135"/>
                  </a:lnSpc>
                </a:pPr>
                <a:r>
                  <a:rPr lang="en-US" sz="2953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  </a:t>
                </a:r>
                <a:r>
                  <a:rPr lang="en-US" sz="2953" dirty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ROUND </a:t>
                </a:r>
                <a:r>
                  <a:rPr lang="en-US" sz="2953" dirty="0" smtClean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1</a:t>
                </a:r>
              </a:p>
              <a:p>
                <a:pPr algn="l">
                  <a:lnSpc>
                    <a:spcPts val="4135"/>
                  </a:lnSpc>
                </a:pPr>
                <a:endParaRPr lang="en-US" sz="2953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endParaRPr>
              </a:p>
              <a:p>
                <a:pPr algn="l">
                  <a:lnSpc>
                    <a:spcPts val="4135"/>
                  </a:lnSpc>
                </a:pPr>
                <a:r>
                  <a:rPr lang="en-US" sz="2953" dirty="0">
                    <a:solidFill>
                      <a:schemeClr val="bg1"/>
                    </a:solidFill>
                    <a:latin typeface="Poppins Bold"/>
                    <a:ea typeface="Montserrat"/>
                    <a:cs typeface="Poppins Bold"/>
                    <a:sym typeface="Poppins Bold"/>
                  </a:rPr>
                  <a:t> </a:t>
                </a:r>
                <a:r>
                  <a:rPr lang="en-US" sz="2953" dirty="0" smtClean="0">
                    <a:solidFill>
                      <a:schemeClr val="bg1"/>
                    </a:solidFill>
                    <a:latin typeface="Poppins Bold"/>
                    <a:ea typeface="Montserrat"/>
                    <a:cs typeface="Poppins Bold"/>
                    <a:sym typeface="Poppins Bold"/>
                  </a:rPr>
                  <a:t>      </a:t>
                </a:r>
                <a:r>
                  <a:rPr lang="en-US" sz="2953" dirty="0" smtClean="0">
                    <a:solidFill>
                      <a:schemeClr val="bg1"/>
                    </a:solidFill>
                    <a:latin typeface="Poppins" panose="020B0604020202020204" charset="0"/>
                    <a:ea typeface="Montserrat"/>
                    <a:cs typeface="Poppins" panose="020B0604020202020204" charset="0"/>
                    <a:sym typeface="Montserrat"/>
                  </a:rPr>
                  <a:t>We</a:t>
                </a:r>
                <a:r>
                  <a:rPr lang="en-US" sz="2953" dirty="0" smtClean="0">
                    <a:solidFill>
                      <a:schemeClr val="bg1"/>
                    </a:solidFill>
                    <a:latin typeface="Poppins" panose="020B0604020202020204" charset="0"/>
                    <a:ea typeface="Montserrat Bold"/>
                    <a:cs typeface="Poppins" panose="020B0604020202020204" charset="0"/>
                    <a:sym typeface="Montserrat Bold"/>
                  </a:rPr>
                  <a:t> </a:t>
                </a:r>
                <a:r>
                  <a:rPr lang="en-US" sz="2953" dirty="0">
                    <a:solidFill>
                      <a:schemeClr val="bg1"/>
                    </a:solidFill>
                    <a:latin typeface="Poppins" panose="020B0604020202020204" charset="0"/>
                    <a:ea typeface="Montserrat"/>
                    <a:cs typeface="Poppins" panose="020B0604020202020204" charset="0"/>
                    <a:sym typeface="Montserrat"/>
                  </a:rPr>
                  <a:t>Implement the protocol as two parts. One a classical verifier and other a </a:t>
                </a:r>
              </a:p>
              <a:p>
                <a:pPr algn="l">
                  <a:lnSpc>
                    <a:spcPts val="4135"/>
                  </a:lnSpc>
                </a:pPr>
                <a:r>
                  <a:rPr lang="en-US" sz="2953" dirty="0">
                    <a:solidFill>
                      <a:schemeClr val="bg1"/>
                    </a:solidFill>
                    <a:latin typeface="Poppins" panose="020B0604020202020204" charset="0"/>
                    <a:ea typeface="Montserrat"/>
                    <a:cs typeface="Poppins" panose="020B0604020202020204" charset="0"/>
                    <a:sym typeface="Montserrat"/>
                  </a:rPr>
                  <a:t>     quantum prover. We create certain functions to achieve the following.</a:t>
                </a:r>
              </a:p>
              <a:p>
                <a:pPr algn="l">
                  <a:lnSpc>
                    <a:spcPts val="4135"/>
                  </a:lnSpc>
                </a:pPr>
                <a:endParaRPr lang="en-US" sz="2953" dirty="0">
                  <a:solidFill>
                    <a:schemeClr val="bg1"/>
                  </a:solidFill>
                  <a:latin typeface="Poppins" panose="020B0604020202020204" charset="0"/>
                  <a:ea typeface="Montserrat"/>
                  <a:cs typeface="Poppins" panose="020B0604020202020204" charset="0"/>
                  <a:sym typeface="Montserrat"/>
                </a:endParaRPr>
              </a:p>
              <a:p>
                <a:pPr algn="l">
                  <a:lnSpc>
                    <a:spcPts val="4135"/>
                  </a:lnSpc>
                </a:pPr>
                <a:r>
                  <a:rPr lang="en-US" sz="2953" dirty="0">
                    <a:solidFill>
                      <a:schemeClr val="bg1"/>
                    </a:solidFill>
                    <a:latin typeface="Poppins" panose="020B0604020202020204" charset="0"/>
                    <a:ea typeface="Montserrat"/>
                    <a:cs typeface="Poppins" panose="020B0604020202020204" charset="0"/>
                    <a:sym typeface="Montserrat"/>
                  </a:rPr>
                  <a:t>      Implementation</a:t>
                </a:r>
              </a:p>
              <a:p>
                <a:pPr algn="l">
                  <a:lnSpc>
                    <a:spcPts val="4135"/>
                  </a:lnSpc>
                </a:pPr>
                <a:endParaRPr lang="en-US" sz="2953" dirty="0">
                  <a:solidFill>
                    <a:schemeClr val="bg1"/>
                  </a:solidFill>
                  <a:latin typeface="Poppins" panose="020B0604020202020204" charset="0"/>
                  <a:ea typeface="Montserrat"/>
                  <a:cs typeface="Poppins" panose="020B0604020202020204" charset="0"/>
                  <a:sym typeface="Montserrat"/>
                </a:endParaRPr>
              </a:p>
              <a:p>
                <a:pPr marL="637745" lvl="1" indent="-318873">
                  <a:lnSpc>
                    <a:spcPts val="4135"/>
                  </a:lnSpc>
                  <a:buFont typeface="Arial"/>
                  <a:buChar char="•"/>
                </a:pPr>
                <a:r>
                  <a:rPr lang="en-US" sz="2953" dirty="0">
                    <a:solidFill>
                      <a:schemeClr val="bg1"/>
                    </a:solidFill>
                    <a:latin typeface="Poppins" panose="020B0604020202020204" charset="0"/>
                    <a:ea typeface="Montserrat"/>
                    <a:cs typeface="Poppins" panose="020B0604020202020204" charset="0"/>
                    <a:sym typeface="Montserrat"/>
                  </a:rPr>
                  <a:t>Two random prime numbers p and q are generated under the condition that both are congruent to </a:t>
                </a:r>
                <a:r>
                  <a:rPr lang="en-US" sz="2953" dirty="0" smtClean="0">
                    <a:solidFill>
                      <a:schemeClr val="bg1"/>
                    </a:solidFill>
                    <a:latin typeface="Poppins" panose="020B0604020202020204" charset="0"/>
                    <a:ea typeface="Montserrat"/>
                    <a:cs typeface="Poppins" panose="020B0604020202020204" charset="0"/>
                    <a:sym typeface="Montserrat"/>
                  </a:rPr>
                  <a:t>3 mod 4. N </a:t>
                </a:r>
                <a:r>
                  <a:rPr lang="en-US" sz="2953" dirty="0">
                    <a:solidFill>
                      <a:schemeClr val="bg1"/>
                    </a:solidFill>
                    <a:latin typeface="Poppins" panose="020B0604020202020204" charset="0"/>
                    <a:ea typeface="Montserrat"/>
                    <a:cs typeface="Poppins" panose="020B0604020202020204" charset="0"/>
                    <a:sym typeface="Montserrat"/>
                  </a:rPr>
                  <a:t>is selected as </a:t>
                </a:r>
                <a:r>
                  <a:rPr lang="en-US" sz="2953" dirty="0" smtClean="0">
                    <a:solidFill>
                      <a:schemeClr val="bg1"/>
                    </a:solidFill>
                    <a:latin typeface="Poppins" panose="020B0604020202020204" charset="0"/>
                    <a:ea typeface="Montserrat"/>
                    <a:cs typeface="Poppins" panose="020B0604020202020204" charset="0"/>
                    <a:sym typeface="Montserrat"/>
                  </a:rPr>
                  <a:t>N=           Thus  </a:t>
                </a:r>
                <a:r>
                  <a:rPr lang="en-US" sz="2953" dirty="0" err="1" smtClean="0">
                    <a:solidFill>
                      <a:schemeClr val="bg1"/>
                    </a:solidFill>
                    <a:latin typeface="Poppins" panose="020B0604020202020204" charset="0"/>
                    <a:ea typeface="Montserrat"/>
                    <a:cs typeface="Poppins" panose="020B0604020202020204" charset="0"/>
                    <a:sym typeface="Montserrat"/>
                  </a:rPr>
                  <a:t>p,q</a:t>
                </a:r>
                <a:r>
                  <a:rPr lang="en-US" sz="2953" dirty="0" smtClean="0">
                    <a:solidFill>
                      <a:schemeClr val="bg1"/>
                    </a:solidFill>
                    <a:latin typeface="Poppins" panose="020B0604020202020204" charset="0"/>
                    <a:ea typeface="Montserrat"/>
                    <a:cs typeface="Poppins" panose="020B0604020202020204" charset="0"/>
                    <a:sym typeface="Montserrat"/>
                  </a:rPr>
                  <a:t> </a:t>
                </a:r>
                <a:r>
                  <a:rPr lang="en-US" sz="2953" dirty="0">
                    <a:solidFill>
                      <a:schemeClr val="bg1"/>
                    </a:solidFill>
                    <a:latin typeface="Poppins" panose="020B0604020202020204" charset="0"/>
                    <a:ea typeface="Montserrat"/>
                    <a:cs typeface="Poppins" panose="020B0604020202020204" charset="0"/>
                    <a:sym typeface="Montserrat"/>
                  </a:rPr>
                  <a:t>becomes the secret trapdoor data.</a:t>
                </a:r>
              </a:p>
              <a:p>
                <a:pPr algn="just">
                  <a:lnSpc>
                    <a:spcPts val="4135"/>
                  </a:lnSpc>
                </a:pPr>
                <a:endParaRPr lang="en-US" sz="2953" dirty="0">
                  <a:solidFill>
                    <a:schemeClr val="bg1"/>
                  </a:solidFill>
                  <a:latin typeface="Poppins" panose="020B0604020202020204" charset="0"/>
                  <a:ea typeface="Montserrat"/>
                  <a:cs typeface="Poppins" panose="020B0604020202020204" charset="0"/>
                  <a:sym typeface="Montserrat"/>
                </a:endParaRPr>
              </a:p>
              <a:p>
                <a:pPr marL="637745" lvl="1" indent="-318873" algn="just">
                  <a:lnSpc>
                    <a:spcPts val="4135"/>
                  </a:lnSpc>
                  <a:buFont typeface="Arial"/>
                  <a:buChar char="•"/>
                </a:pPr>
                <a:r>
                  <a:rPr lang="en-US" sz="2953" dirty="0" smtClean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 is used in prover part to create </a:t>
                </a:r>
                <a:r>
                  <a:rPr lang="en-US" sz="3000" dirty="0" smtClean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x²</a:t>
                </a:r>
                <a:r>
                  <a:rPr lang="en-US" sz="3200" dirty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2953" dirty="0" smtClean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mod N with the domain (N/2).A quantum circuit is created with two registers with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sSubPr>
                      <m:e>
                        <m:r>
                          <a:rPr lang="en-IN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I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pt-B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N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 |</m:t>
                        </m:r>
                        <m:r>
                          <m:rPr>
                            <m:nor/>
                          </m:rPr>
                          <a:rPr lang="en-IN" sz="3200" b="0" i="0" dirty="0" smtClean="0">
                            <a:solidFill>
                              <a:schemeClr val="bg1"/>
                            </a:solidFill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IN" sz="3200" dirty="0">
                            <a:solidFill>
                              <a:schemeClr val="bg1"/>
                            </a:solidFill>
                          </a:rPr>
                          <m:t>〉</m:t>
                        </m:r>
                      </m:e>
                      <m:sub>
                        <m:r>
                          <a:rPr lang="en-I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IN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 |</m:t>
                    </m:r>
                    <m:sSub>
                      <m:sSubPr>
                        <m:ctrlPr>
                          <a:rPr lang="pt-B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sSubPr>
                      <m:e>
                        <m:r>
                          <a:rPr lang="en-I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pt-BR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(</m:t>
                        </m:r>
                        <m: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𝑥</m:t>
                        </m:r>
                        <m: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)</m:t>
                        </m:r>
                      </m:e>
                      <m:sub>
                        <m:r>
                          <a:rPr lang="en-IN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𝑦</m:t>
                        </m:r>
                      </m:sub>
                    </m:sSub>
                    <m:r>
                      <m:rPr>
                        <m:nor/>
                      </m:rPr>
                      <a:rPr lang="en-IN" sz="3200" dirty="0">
                        <a:solidFill>
                          <a:schemeClr val="bg1"/>
                        </a:solidFill>
                      </a:rPr>
                      <m:t>〉</m:t>
                    </m:r>
                  </m:oMath>
                </a14:m>
                <a:r>
                  <a:rPr lang="en-IN" sz="32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sz="2953" dirty="0" smtClean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where f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(</m:t>
                    </m:r>
                    <m:r>
                      <a:rPr lang="en-I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𝑥</m:t>
                    </m:r>
                    <m:r>
                      <a:rPr lang="en-I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) </m:t>
                    </m:r>
                  </m:oMath>
                </a14:m>
                <a:r>
                  <a:rPr lang="en-US" sz="2953" dirty="0" smtClean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=</a:t>
                </a:r>
                <a:r>
                  <a:rPr lang="en-IN" sz="3200" dirty="0">
                    <a:solidFill>
                      <a:schemeClr val="bg1"/>
                    </a:solidFill>
                    <a:ea typeface="Poppins"/>
                    <a:cs typeface="Poppins"/>
                    <a:sym typeface="Poppins"/>
                  </a:rPr>
                  <a:t> </a:t>
                </a:r>
                <a14:m>
                  <m:oMath xmlns:m="http://schemas.openxmlformats.org/officeDocument/2006/math">
                    <m:r>
                      <a:rPr lang="en-IN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𝑥</m:t>
                    </m:r>
                    <m:r>
                      <a:rPr lang="en-IN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 </m:t>
                    </m:r>
                  </m:oMath>
                </a14:m>
                <a:r>
                  <a:rPr lang="en-US" sz="3000" dirty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²</a:t>
                </a:r>
                <a:r>
                  <a:rPr lang="en-US" sz="2800" dirty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2953" dirty="0" smtClean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mod </a:t>
                </a:r>
                <a:r>
                  <a:rPr lang="en-US" sz="2953" dirty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 is constructed </a:t>
                </a:r>
                <a:r>
                  <a:rPr lang="en-US" sz="2953" dirty="0" smtClean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</a:t>
                </a:r>
              </a:p>
              <a:p>
                <a:pPr marL="637745" lvl="1" indent="-318873" algn="just">
                  <a:lnSpc>
                    <a:spcPts val="4135"/>
                  </a:lnSpc>
                  <a:buFont typeface="Arial"/>
                  <a:buChar char="•"/>
                </a:pPr>
                <a:endParaRPr lang="en-US" sz="2953" dirty="0">
                  <a:solidFill>
                    <a:schemeClr val="bg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637745" lvl="1" indent="-318873" algn="just">
                  <a:lnSpc>
                    <a:spcPts val="4135"/>
                  </a:lnSpc>
                  <a:buFont typeface="Arial"/>
                  <a:buChar char="•"/>
                </a:pPr>
                <a:r>
                  <a:rPr lang="en-US" sz="2953" dirty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Measured y state will be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N" sz="3200" dirty="0">
                            <a:solidFill>
                              <a:schemeClr val="bg1"/>
                            </a:solidFill>
                          </a:rPr>
                          <m:t>(∣</m:t>
                        </m:r>
                        <m:sSub>
                          <m:sSubPr>
                            <m:ctrlPr>
                              <a:rPr lang="pt-BR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</m:ctrlPr>
                          </m:sSubPr>
                          <m:e>
                            <m:r>
                              <a:rPr lang="en-IN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𝑥</m:t>
                            </m:r>
                          </m:e>
                          <m:sub>
                            <m:r>
                              <a:rPr lang="pt-BR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N" sz="3200" dirty="0">
                            <a:solidFill>
                              <a:schemeClr val="bg1"/>
                            </a:solidFill>
                          </a:rPr>
                          <m:t>〉 + ∣</m:t>
                        </m:r>
                        <m:sSub>
                          <m:sSubPr>
                            <m:ctrlPr>
                              <a:rPr lang="pt-BR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</m:ctrlPr>
                          </m:sSubPr>
                          <m:e>
                            <m:r>
                              <a:rPr lang="en-IN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𝑥</m:t>
                            </m:r>
                          </m:e>
                          <m:sub>
                            <m:r>
                              <a:rPr lang="en-IN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IN" sz="3200" dirty="0">
                            <a:solidFill>
                              <a:schemeClr val="bg1"/>
                            </a:solidFill>
                          </a:rPr>
                          <m:t>〉)</m:t>
                        </m:r>
                      </m:e>
                      <m:sub>
                        <m:r>
                          <a:rPr lang="en-I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pt-B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N" sz="2800" dirty="0">
                            <a:solidFill>
                              <a:schemeClr val="bg1"/>
                            </a:solidFill>
                          </a:rPr>
                          <m:t>∣</m:t>
                        </m:r>
                        <m:r>
                          <m:rPr>
                            <m:nor/>
                          </m:rPr>
                          <a:rPr lang="en-IN" sz="2800" dirty="0">
                            <a:solidFill>
                              <a:schemeClr val="bg1"/>
                            </a:solidFill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IN" sz="2800" dirty="0">
                            <a:solidFill>
                              <a:schemeClr val="bg1"/>
                            </a:solidFill>
                          </a:rPr>
                          <m:t>〉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953" dirty="0" smtClean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.This measured </a:t>
                </a:r>
                <a:r>
                  <a:rPr lang="en-US" sz="2953" dirty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y then given to verifier and using </a:t>
                </a:r>
                <a:r>
                  <a:rPr lang="en-US" sz="2953" dirty="0" err="1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p,q</a:t>
                </a:r>
                <a:r>
                  <a:rPr lang="en-US" sz="2953" dirty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and 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sSubPr>
                      <m:e>
                        <m:r>
                          <a:rPr lang="en-I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𝑥</m:t>
                        </m:r>
                      </m:e>
                      <m:sub>
                        <m:r>
                          <a:rPr lang="pt-B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953" dirty="0" smtClean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sSubPr>
                      <m:e>
                        <m:r>
                          <a:rPr lang="en-I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𝑥</m:t>
                        </m:r>
                      </m:e>
                      <m:sub>
                        <m:r>
                          <a:rPr lang="en-I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953" dirty="0" smtClean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are </a:t>
                </a:r>
                <a:r>
                  <a:rPr lang="en-US" sz="2953" dirty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calculated </a:t>
                </a:r>
                <a:r>
                  <a:rPr lang="en-US" sz="2953" dirty="0" smtClean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using Rabin’s decryption method.</a:t>
                </a:r>
                <a:endParaRPr lang="en-US" sz="2953" dirty="0">
                  <a:solidFill>
                    <a:schemeClr val="bg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70" y="1782612"/>
                <a:ext cx="17908429" cy="7886774"/>
              </a:xfrm>
              <a:prstGeom prst="rect">
                <a:avLst/>
              </a:prstGeom>
              <a:blipFill>
                <a:blip r:embed="rId8"/>
                <a:stretch>
                  <a:fillRect t="-850" r="-1293" b="-17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6"/>
          <p:cNvSpPr txBox="1"/>
          <p:nvPr/>
        </p:nvSpPr>
        <p:spPr>
          <a:xfrm>
            <a:off x="4587189" y="207074"/>
            <a:ext cx="11035940" cy="179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33"/>
              </a:lnSpc>
              <a:spcBef>
                <a:spcPct val="0"/>
              </a:spcBef>
            </a:pPr>
            <a:r>
              <a:rPr lang="en-US" sz="10524" dirty="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METHODOLOGY</a:t>
            </a:r>
          </a:p>
        </p:txBody>
      </p:sp>
      <p:sp>
        <p:nvSpPr>
          <p:cNvPr id="7" name="Freeform 7"/>
          <p:cNvSpPr/>
          <p:nvPr/>
        </p:nvSpPr>
        <p:spPr>
          <a:xfrm>
            <a:off x="15104589" y="10046961"/>
            <a:ext cx="3166422" cy="207818"/>
          </a:xfrm>
          <a:custGeom>
            <a:avLst/>
            <a:gdLst/>
            <a:ahLst/>
            <a:cxnLst/>
            <a:rect l="l" t="t" r="r" b="b"/>
            <a:pathLst>
              <a:path w="3166422" h="207818">
                <a:moveTo>
                  <a:pt x="0" y="0"/>
                </a:moveTo>
                <a:lnTo>
                  <a:pt x="3166422" y="0"/>
                </a:lnTo>
                <a:lnTo>
                  <a:pt x="3166422" y="207818"/>
                </a:lnTo>
                <a:lnTo>
                  <a:pt x="0" y="2078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227" b="-11748"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533686" y="5920452"/>
                <a:ext cx="12192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36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IN" sz="36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IN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IN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686" y="5920452"/>
                <a:ext cx="1219200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01792" y="202930"/>
            <a:ext cx="9563545" cy="2399580"/>
          </a:xfrm>
          <a:custGeom>
            <a:avLst/>
            <a:gdLst/>
            <a:ahLst/>
            <a:cxnLst/>
            <a:rect l="l" t="t" r="r" b="b"/>
            <a:pathLst>
              <a:path w="9563545" h="2399580">
                <a:moveTo>
                  <a:pt x="0" y="0"/>
                </a:moveTo>
                <a:lnTo>
                  <a:pt x="9563546" y="0"/>
                </a:lnTo>
                <a:lnTo>
                  <a:pt x="9563546" y="2399581"/>
                </a:lnTo>
                <a:lnTo>
                  <a:pt x="0" y="2399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/>
              <p:cNvSpPr txBox="1"/>
              <p:nvPr/>
            </p:nvSpPr>
            <p:spPr>
              <a:xfrm>
                <a:off x="-32566" y="629067"/>
                <a:ext cx="18353131" cy="957954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199"/>
                  </a:lnSpc>
                </a:pPr>
                <a:r>
                  <a:rPr lang="en-US" sz="2999" dirty="0" smtClean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  </a:t>
                </a:r>
              </a:p>
              <a:p>
                <a:pPr algn="l">
                  <a:lnSpc>
                    <a:spcPts val="4199"/>
                  </a:lnSpc>
                </a:pPr>
                <a:r>
                  <a:rPr lang="en-US" sz="2999" dirty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    </a:t>
                </a:r>
              </a:p>
              <a:p>
                <a:pPr algn="l">
                  <a:lnSpc>
                    <a:spcPts val="4199"/>
                  </a:lnSpc>
                </a:pPr>
                <a:endParaRPr lang="en-US" sz="2999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endParaRPr>
              </a:p>
              <a:p>
                <a:pPr algn="just">
                  <a:lnSpc>
                    <a:spcPts val="4199"/>
                  </a:lnSpc>
                </a:pP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   </a:t>
                </a:r>
                <a:r>
                  <a:rPr lang="en-US" sz="2999" dirty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ROUND 2</a:t>
                </a:r>
              </a:p>
              <a:p>
                <a:pPr algn="just">
                  <a:lnSpc>
                    <a:spcPts val="4199"/>
                  </a:lnSpc>
                </a:pPr>
                <a:endParaRPr lang="en-US" sz="2999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endParaRPr>
              </a:p>
              <a:p>
                <a:pPr algn="just">
                  <a:lnSpc>
                    <a:spcPts val="4199"/>
                  </a:lnSpc>
                </a:pP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   A random bit </a:t>
                </a:r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is </a:t>
                </a: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chosen and the bitwise inner product (</a:t>
                </a:r>
                <a:r>
                  <a:rPr lang="en-US" sz="2999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rꞏx</a:t>
                </a:r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) </a:t>
                </a: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with the x register </a:t>
                </a:r>
                <a:endParaRPr lang="en-US" sz="2999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just">
                  <a:lnSpc>
                    <a:spcPts val="4199"/>
                  </a:lnSpc>
                </a:pP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  is implemented </a:t>
                </a: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using an </a:t>
                </a:r>
                <a:r>
                  <a:rPr lang="en-US" sz="2999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ancilla</a:t>
                </a: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bit </a:t>
                </a:r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and </a:t>
                </a: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x register </a:t>
                </a:r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is measured in </a:t>
                </a:r>
                <a:r>
                  <a:rPr lang="en-US" sz="2999" dirty="0" err="1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hadamard</a:t>
                </a:r>
                <a:endParaRPr lang="en-US" sz="29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just">
                  <a:lnSpc>
                    <a:spcPts val="4199"/>
                  </a:lnSpc>
                </a:pP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  basis </a:t>
                </a:r>
                <a:r>
                  <a:rPr lang="en-US" sz="36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ψ</m:t>
                        </m:r>
                        <m:r>
                          <m:rPr>
                            <m:nor/>
                          </m:rPr>
                          <a:rPr lang="en-IN" sz="3200" dirty="0">
                            <a:solidFill>
                              <a:schemeClr val="bg1"/>
                            </a:solidFill>
                          </a:rPr>
                          <m:t>〉</m:t>
                        </m:r>
                      </m:e>
                      <m:sub>
                        <m:r>
                          <a:rPr lang="en-IN" sz="3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14:m>
                  <m:oMath xmlns:m="http://schemas.openxmlformats.org/officeDocument/2006/math">
                    <m:r>
                      <a:rPr lang="en-US" sz="2999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sym typeface="Poppins"/>
                      </a:rPr>
                      <m:t>∈</m:t>
                    </m:r>
                    <m:r>
                      <m:rPr>
                        <m:nor/>
                      </m:rPr>
                      <a:rPr lang="en-US" sz="2999" dirty="0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rPr>
                      <m:t>{</m:t>
                    </m:r>
                  </m:oMath>
                </a14:m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|</a:t>
                </a:r>
                <a:r>
                  <a:rPr lang="en-IN" sz="3200" dirty="0">
                    <a:solidFill>
                      <a:srgbClr val="FFFFFF"/>
                    </a:solidFill>
                    <a:ea typeface="Poppins"/>
                    <a:cs typeface="Poppins"/>
                    <a:sym typeface="Poppins"/>
                  </a:rPr>
                  <a:t>0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3200" dirty="0">
                        <a:solidFill>
                          <a:schemeClr val="bg1"/>
                        </a:solidFill>
                      </a:rPr>
                      <m:t>〉</m:t>
                    </m:r>
                  </m:oMath>
                </a14:m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|</a:t>
                </a:r>
                <a:r>
                  <a:rPr lang="en-IN" sz="3200" dirty="0">
                    <a:solidFill>
                      <a:srgbClr val="FFFFFF"/>
                    </a:solidFill>
                    <a:ea typeface="Poppins"/>
                    <a:cs typeface="Poppins"/>
                    <a:sym typeface="Poppins"/>
                  </a:rPr>
                  <a:t>1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3200" dirty="0">
                        <a:solidFill>
                          <a:schemeClr val="bg1"/>
                        </a:solidFill>
                      </a:rPr>
                      <m:t>〉</m:t>
                    </m:r>
                  </m:oMath>
                </a14:m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</a:t>
                </a:r>
                <a:r>
                  <a:rPr lang="en-US" sz="32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2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|</a:t>
                </a:r>
                <a:r>
                  <a:rPr lang="en-IN" sz="4000" dirty="0">
                    <a:solidFill>
                      <a:srgbClr val="FFFFFF"/>
                    </a:solidFill>
                    <a:ea typeface="Poppins"/>
                    <a:cs typeface="Poppins"/>
                    <a:sym typeface="Poppins"/>
                  </a:rPr>
                  <a:t>+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3200" dirty="0">
                        <a:solidFill>
                          <a:schemeClr val="bg1"/>
                        </a:solidFill>
                      </a:rPr>
                      <m:t>〉</m:t>
                    </m:r>
                  </m:oMath>
                </a14:m>
                <a:r>
                  <a:rPr lang="en-US" sz="32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</a:t>
                </a:r>
                <a:r>
                  <a:rPr lang="en-US" sz="32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|</a:t>
                </a:r>
                <a:r>
                  <a:rPr lang="en-IN" sz="4800" dirty="0" smtClean="0">
                    <a:solidFill>
                      <a:srgbClr val="FFFFFF"/>
                    </a:solidFill>
                    <a:ea typeface="Poppins"/>
                    <a:cs typeface="Poppins"/>
                    <a:sym typeface="Poppins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3200" dirty="0" smtClean="0">
                        <a:solidFill>
                          <a:schemeClr val="bg1"/>
                        </a:solidFill>
                      </a:rPr>
                      <m:t>〉</m:t>
                    </m:r>
                  </m:oMath>
                </a14:m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}.</a:t>
                </a:r>
                <a:endParaRPr lang="en-US" sz="29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just">
                  <a:lnSpc>
                    <a:spcPts val="4199"/>
                  </a:lnSpc>
                </a:pP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</a:t>
                </a:r>
              </a:p>
              <a:p>
                <a:pPr algn="just">
                  <a:lnSpc>
                    <a:spcPts val="4199"/>
                  </a:lnSpc>
                </a:pP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   </a:t>
                </a:r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Implementation</a:t>
                </a:r>
                <a:endParaRPr lang="en-US" sz="29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just">
                  <a:lnSpc>
                    <a:spcPts val="4199"/>
                  </a:lnSpc>
                </a:pPr>
                <a:endParaRPr lang="en-US" sz="29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781049" lvl="1" indent="-457200" algn="just">
                  <a:lnSpc>
                    <a:spcPts val="4199"/>
                  </a:lnSpc>
                  <a:buFont typeface="Arial" panose="020B0604020202020204" pitchFamily="34" charset="0"/>
                  <a:buChar char="•"/>
                </a:pPr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For accuracy, </a:t>
                </a: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x was equated to another integer and the bitwise inner </a:t>
                </a:r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product (</a:t>
                </a:r>
                <a:r>
                  <a:rPr lang="en-US" sz="2999" dirty="0" err="1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</a:t>
                </a:r>
                <a:r>
                  <a:rPr lang="en-US" sz="2999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ꞏx</a:t>
                </a: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) </a:t>
                </a:r>
              </a:p>
              <a:p>
                <a:pPr algn="just">
                  <a:lnSpc>
                    <a:spcPts val="4199"/>
                  </a:lnSpc>
                </a:pP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    was calculated by applying the CNOT </a:t>
                </a:r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gates</a:t>
                </a:r>
              </a:p>
              <a:p>
                <a:pPr algn="just">
                  <a:lnSpc>
                    <a:spcPts val="4199"/>
                  </a:lnSpc>
                </a:pPr>
                <a:endParaRPr lang="en-US" sz="29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647698" lvl="1" indent="-323849" algn="just">
                  <a:lnSpc>
                    <a:spcPts val="4199"/>
                  </a:lnSpc>
                  <a:buFont typeface="Arial"/>
                  <a:buChar char="•"/>
                </a:pP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Using </a:t>
                </a:r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sSubPr>
                      <m:e>
                        <m:r>
                          <a:rPr lang="en-IN" sz="3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𝑥</m:t>
                        </m:r>
                      </m:e>
                      <m:sub>
                        <m:r>
                          <a:rPr lang="en-IN" sz="3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4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</a:t>
                </a:r>
                <a:r>
                  <a:rPr lang="pt-BR" sz="3400" dirty="0">
                    <a:solidFill>
                      <a:srgbClr val="FFFFFF"/>
                    </a:solidFill>
                    <a:ea typeface="Poppins"/>
                    <a:cs typeface="Poppins"/>
                    <a:sym typeface="Poppin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sSubPr>
                      <m:e>
                        <m:r>
                          <a:rPr lang="en-IN" sz="3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𝑥</m:t>
                        </m:r>
                      </m:e>
                      <m:sub>
                        <m:r>
                          <a:rPr lang="en-IN" sz="3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and d, we </a:t>
                </a: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determine </a:t>
                </a:r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ψ</m:t>
                        </m:r>
                        <m:r>
                          <m:rPr>
                            <m:nor/>
                          </m:rPr>
                          <a:rPr lang="en-IN" sz="2800" dirty="0">
                            <a:solidFill>
                              <a:schemeClr val="bg1"/>
                            </a:solidFill>
                          </a:rPr>
                          <m:t>〉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sz="2999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using </a:t>
                </a:r>
                <a:r>
                  <a:rPr lang="en-US" sz="2999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 classical function.</a:t>
                </a:r>
              </a:p>
              <a:p>
                <a:pPr algn="just">
                  <a:lnSpc>
                    <a:spcPts val="3919"/>
                  </a:lnSpc>
                </a:pPr>
                <a:endParaRPr lang="en-US" sz="29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l">
                  <a:lnSpc>
                    <a:spcPts val="3919"/>
                  </a:lnSpc>
                </a:pPr>
                <a:endParaRPr lang="en-US" sz="29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l">
                  <a:lnSpc>
                    <a:spcPts val="3919"/>
                  </a:lnSpc>
                </a:pPr>
                <a:endParaRPr lang="en-US" sz="29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mc:Choice>
        <mc:Fallback xmlns="">
          <p:sp>
            <p:nvSpPr>
              <p:cNvPr id="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566" y="629067"/>
                <a:ext cx="18353131" cy="9579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5"/>
          <p:cNvSpPr txBox="1"/>
          <p:nvPr/>
        </p:nvSpPr>
        <p:spPr>
          <a:xfrm>
            <a:off x="5096214" y="210724"/>
            <a:ext cx="11035940" cy="179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33"/>
              </a:lnSpc>
              <a:spcBef>
                <a:spcPct val="0"/>
              </a:spcBef>
            </a:pPr>
            <a:r>
              <a:rPr lang="en-US" sz="10524" dirty="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METHODOLOGY</a:t>
            </a:r>
          </a:p>
        </p:txBody>
      </p:sp>
      <p:sp>
        <p:nvSpPr>
          <p:cNvPr id="6" name="Freeform 6"/>
          <p:cNvSpPr/>
          <p:nvPr/>
        </p:nvSpPr>
        <p:spPr>
          <a:xfrm>
            <a:off x="15570970" y="-746715"/>
            <a:ext cx="3376660" cy="4713612"/>
          </a:xfrm>
          <a:custGeom>
            <a:avLst/>
            <a:gdLst/>
            <a:ahLst/>
            <a:cxnLst/>
            <a:rect l="l" t="t" r="r" b="b"/>
            <a:pathLst>
              <a:path w="3376660" h="4713612">
                <a:moveTo>
                  <a:pt x="0" y="0"/>
                </a:moveTo>
                <a:lnTo>
                  <a:pt x="3376660" y="0"/>
                </a:lnTo>
                <a:lnTo>
                  <a:pt x="3376660" y="4713612"/>
                </a:lnTo>
                <a:lnTo>
                  <a:pt x="0" y="4713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04589" y="10095633"/>
            <a:ext cx="3166422" cy="207818"/>
          </a:xfrm>
          <a:custGeom>
            <a:avLst/>
            <a:gdLst/>
            <a:ahLst/>
            <a:cxnLst/>
            <a:rect l="l" t="t" r="r" b="b"/>
            <a:pathLst>
              <a:path w="3166422" h="207818">
                <a:moveTo>
                  <a:pt x="0" y="0"/>
                </a:moveTo>
                <a:lnTo>
                  <a:pt x="3166422" y="0"/>
                </a:lnTo>
                <a:lnTo>
                  <a:pt x="3166422" y="207818"/>
                </a:lnTo>
                <a:lnTo>
                  <a:pt x="0" y="2078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227" b="-11748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85150" y="209237"/>
            <a:ext cx="9563634" cy="2399603"/>
          </a:xfrm>
          <a:custGeom>
            <a:avLst/>
            <a:gdLst/>
            <a:ahLst/>
            <a:cxnLst/>
            <a:rect l="l" t="t" r="r" b="b"/>
            <a:pathLst>
              <a:path w="9563634" h="2399603">
                <a:moveTo>
                  <a:pt x="0" y="0"/>
                </a:moveTo>
                <a:lnTo>
                  <a:pt x="9563634" y="0"/>
                </a:lnTo>
                <a:lnTo>
                  <a:pt x="9563634" y="2399603"/>
                </a:lnTo>
                <a:lnTo>
                  <a:pt x="0" y="2399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/>
              <p:cNvSpPr txBox="1"/>
              <p:nvPr/>
            </p:nvSpPr>
            <p:spPr>
              <a:xfrm>
                <a:off x="158506" y="677658"/>
                <a:ext cx="17616923" cy="1077218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200"/>
                  </a:lnSpc>
                </a:pPr>
                <a:r>
                  <a:rPr lang="en-US" sz="3000" dirty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  </a:t>
                </a:r>
              </a:p>
              <a:p>
                <a:pPr algn="l">
                  <a:lnSpc>
                    <a:spcPts val="4200"/>
                  </a:lnSpc>
                </a:pPr>
                <a:r>
                  <a:rPr lang="en-US" sz="3000" dirty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    </a:t>
                </a:r>
              </a:p>
              <a:p>
                <a:pPr algn="l">
                  <a:lnSpc>
                    <a:spcPts val="4200"/>
                  </a:lnSpc>
                </a:pPr>
                <a:endParaRPr lang="en-US" sz="3000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endParaRPr>
              </a:p>
              <a:p>
                <a:pPr algn="just">
                  <a:lnSpc>
                    <a:spcPts val="4200"/>
                  </a:lnSpc>
                </a:pP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  </a:t>
                </a:r>
                <a:r>
                  <a:rPr lang="en-US" sz="3000" dirty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ROUND 3</a:t>
                </a:r>
              </a:p>
              <a:p>
                <a:pPr algn="just">
                  <a:lnSpc>
                    <a:spcPts val="4200"/>
                  </a:lnSpc>
                </a:pP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 </a:t>
                </a:r>
              </a:p>
              <a:p>
                <a:pPr algn="just">
                  <a:lnSpc>
                    <a:spcPts val="4200"/>
                  </a:lnSpc>
                </a:pP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  A</a:t>
                </a:r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random angle θ =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π</m:t>
                    </m:r>
                  </m:oMath>
                </a14:m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/4 or  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π</m:t>
                    </m:r>
                    <m:r>
                      <a:rPr lang="el-GR" sz="36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 </m:t>
                    </m:r>
                  </m:oMath>
                </a14:m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/4 </a:t>
                </a:r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is chosen and </a:t>
                </a: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the </a:t>
                </a:r>
                <a:r>
                  <a:rPr lang="en-US" sz="3000" dirty="0" err="1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ancilla</a:t>
                </a:r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qubit measured</a:t>
                </a:r>
                <a:endPara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just">
                  <a:lnSpc>
                    <a:spcPts val="4200"/>
                  </a:lnSpc>
                </a:pP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  </a:t>
                </a:r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in </a:t>
                </a: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rotated basis to </a:t>
                </a:r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yield </a:t>
                </a: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 bit b </a:t>
                </a:r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which shoul</a:t>
                </a: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</a:t>
                </a:r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demonstrate a quantum </a:t>
                </a:r>
              </a:p>
              <a:p>
                <a:pPr algn="just">
                  <a:lnSpc>
                    <a:spcPts val="4200"/>
                  </a:lnSpc>
                </a:pP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 advantage </a:t>
                </a: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of probability of approximately 0.85.</a:t>
                </a:r>
              </a:p>
              <a:p>
                <a:pPr algn="just">
                  <a:lnSpc>
                    <a:spcPts val="4200"/>
                  </a:lnSpc>
                </a:pPr>
                <a:endPara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just">
                  <a:lnSpc>
                    <a:spcPts val="4200"/>
                  </a:lnSpc>
                </a:pP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   </a:t>
                </a:r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Implementation</a:t>
                </a:r>
                <a:endPara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just">
                  <a:lnSpc>
                    <a:spcPts val="4200"/>
                  </a:lnSpc>
                </a:pPr>
                <a:endPara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647700" lvl="1" indent="-323850" algn="just">
                  <a:lnSpc>
                    <a:spcPts val="4200"/>
                  </a:lnSpc>
                  <a:buFont typeface="Arial"/>
                  <a:buChar char="•"/>
                </a:pP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Earlier, CNOT gates were applied to the </a:t>
                </a:r>
                <a:r>
                  <a:rPr lang="en-US" sz="300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ancilla</a:t>
                </a: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qubit for measurements.</a:t>
                </a:r>
              </a:p>
              <a:p>
                <a:pPr algn="just">
                  <a:lnSpc>
                    <a:spcPts val="4200"/>
                  </a:lnSpc>
                </a:pPr>
                <a:endPara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647700" lvl="1" indent="-323850" algn="just">
                  <a:lnSpc>
                    <a:spcPts val="4200"/>
                  </a:lnSpc>
                  <a:buFont typeface="Arial"/>
                  <a:buChar char="•"/>
                </a:pP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Now</a:t>
                </a:r>
                <a:r>
                  <a:rPr lang="en-US" sz="3000" u="sng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</a:t>
                </a: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to measure it  in a rotated basis , an RY gate was applied with  </a:t>
                </a:r>
                <a:r>
                  <a:rPr lang="en-US" sz="31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θ</a:t>
                </a:r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=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π</m:t>
                    </m:r>
                  </m:oMath>
                </a14:m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/4</a:t>
                </a:r>
              </a:p>
              <a:p>
                <a:pPr marL="323850" lvl="1" algn="just">
                  <a:lnSpc>
                    <a:spcPts val="4200"/>
                  </a:lnSpc>
                </a:pP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 which </a:t>
                </a: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resulted in attaining a required quantum advantage probability of 0.85.</a:t>
                </a:r>
              </a:p>
              <a:p>
                <a:pPr algn="just">
                  <a:lnSpc>
                    <a:spcPts val="4200"/>
                  </a:lnSpc>
                </a:pPr>
                <a:endPara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marL="647700" lvl="1" indent="-323850" algn="l">
                  <a:lnSpc>
                    <a:spcPts val="4200"/>
                  </a:lnSpc>
                  <a:buFont typeface="Arial"/>
                  <a:buChar char="•"/>
                </a:pP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If the bit b is </a:t>
                </a:r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same as the more likely outcome</a:t>
                </a: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then we return </a:t>
                </a:r>
                <a:r>
                  <a:rPr lang="en-US" sz="30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Accept</a:t>
                </a:r>
                <a:r>
                  <a:rPr lang="en-US" sz="30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</a:t>
                </a:r>
              </a:p>
              <a:p>
                <a:pPr algn="just">
                  <a:lnSpc>
                    <a:spcPts val="4200"/>
                  </a:lnSpc>
                </a:pPr>
                <a:endPara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l">
                  <a:lnSpc>
                    <a:spcPts val="4200"/>
                  </a:lnSpc>
                </a:pPr>
                <a:endPara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l">
                  <a:lnSpc>
                    <a:spcPts val="4200"/>
                  </a:lnSpc>
                </a:pPr>
                <a:endParaRPr lang="en-US" sz="3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mc:Choice>
        <mc:Fallback xmlns="">
          <p:sp>
            <p:nvSpPr>
              <p:cNvPr id="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06" y="677658"/>
                <a:ext cx="17616923" cy="107721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5"/>
          <p:cNvSpPr txBox="1"/>
          <p:nvPr/>
        </p:nvSpPr>
        <p:spPr>
          <a:xfrm>
            <a:off x="5114200" y="210724"/>
            <a:ext cx="8124731" cy="179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33"/>
              </a:lnSpc>
              <a:spcBef>
                <a:spcPct val="0"/>
              </a:spcBef>
            </a:pPr>
            <a:r>
              <a:rPr lang="en-US" sz="10524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METHODOLOGY</a:t>
            </a:r>
          </a:p>
        </p:txBody>
      </p:sp>
      <p:sp>
        <p:nvSpPr>
          <p:cNvPr id="6" name="Freeform 6"/>
          <p:cNvSpPr/>
          <p:nvPr/>
        </p:nvSpPr>
        <p:spPr>
          <a:xfrm>
            <a:off x="15570970" y="-746715"/>
            <a:ext cx="3376660" cy="4713612"/>
          </a:xfrm>
          <a:custGeom>
            <a:avLst/>
            <a:gdLst/>
            <a:ahLst/>
            <a:cxnLst/>
            <a:rect l="l" t="t" r="r" b="b"/>
            <a:pathLst>
              <a:path w="3376660" h="4713612">
                <a:moveTo>
                  <a:pt x="0" y="0"/>
                </a:moveTo>
                <a:lnTo>
                  <a:pt x="3376660" y="0"/>
                </a:lnTo>
                <a:lnTo>
                  <a:pt x="3376660" y="4713612"/>
                </a:lnTo>
                <a:lnTo>
                  <a:pt x="0" y="4713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21578" y="10066176"/>
            <a:ext cx="3166422" cy="220824"/>
          </a:xfrm>
          <a:custGeom>
            <a:avLst/>
            <a:gdLst/>
            <a:ahLst/>
            <a:cxnLst/>
            <a:rect l="l" t="t" r="r" b="b"/>
            <a:pathLst>
              <a:path w="3166422" h="220824">
                <a:moveTo>
                  <a:pt x="0" y="0"/>
                </a:moveTo>
                <a:lnTo>
                  <a:pt x="3166422" y="0"/>
                </a:lnTo>
                <a:lnTo>
                  <a:pt x="3166422" y="220824"/>
                </a:lnTo>
                <a:lnTo>
                  <a:pt x="0" y="2208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155" b="-5166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80421" y="7010090"/>
            <a:ext cx="3679642" cy="3672047"/>
          </a:xfrm>
          <a:custGeom>
            <a:avLst/>
            <a:gdLst/>
            <a:ahLst/>
            <a:cxnLst/>
            <a:rect l="l" t="t" r="r" b="b"/>
            <a:pathLst>
              <a:path w="3679642" h="3672047">
                <a:moveTo>
                  <a:pt x="0" y="0"/>
                </a:moveTo>
                <a:lnTo>
                  <a:pt x="3679642" y="0"/>
                </a:lnTo>
                <a:lnTo>
                  <a:pt x="3679642" y="3672047"/>
                </a:lnTo>
                <a:lnTo>
                  <a:pt x="0" y="3672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332714" y="1341214"/>
            <a:ext cx="3553508" cy="3815847"/>
          </a:xfrm>
          <a:custGeom>
            <a:avLst/>
            <a:gdLst/>
            <a:ahLst/>
            <a:cxnLst/>
            <a:rect l="l" t="t" r="r" b="b"/>
            <a:pathLst>
              <a:path w="3553508" h="3815847">
                <a:moveTo>
                  <a:pt x="3553507" y="0"/>
                </a:moveTo>
                <a:lnTo>
                  <a:pt x="0" y="0"/>
                </a:lnTo>
                <a:lnTo>
                  <a:pt x="0" y="3815848"/>
                </a:lnTo>
                <a:lnTo>
                  <a:pt x="3553507" y="3815848"/>
                </a:lnTo>
                <a:lnTo>
                  <a:pt x="355350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4062" y="5554557"/>
            <a:ext cx="3560080" cy="4192814"/>
          </a:xfrm>
          <a:custGeom>
            <a:avLst/>
            <a:gdLst/>
            <a:ahLst/>
            <a:cxnLst/>
            <a:rect l="l" t="t" r="r" b="b"/>
            <a:pathLst>
              <a:path w="3560080" h="4192814">
                <a:moveTo>
                  <a:pt x="0" y="0"/>
                </a:moveTo>
                <a:lnTo>
                  <a:pt x="3560079" y="0"/>
                </a:lnTo>
                <a:lnTo>
                  <a:pt x="3560079" y="4192813"/>
                </a:lnTo>
                <a:lnTo>
                  <a:pt x="0" y="41928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84223">
            <a:off x="17426024" y="5163239"/>
            <a:ext cx="757327" cy="757327"/>
          </a:xfrm>
          <a:custGeom>
            <a:avLst/>
            <a:gdLst/>
            <a:ahLst/>
            <a:cxnLst/>
            <a:rect l="l" t="t" r="r" b="b"/>
            <a:pathLst>
              <a:path w="757327" h="757327">
                <a:moveTo>
                  <a:pt x="0" y="0"/>
                </a:moveTo>
                <a:lnTo>
                  <a:pt x="757327" y="0"/>
                </a:lnTo>
                <a:lnTo>
                  <a:pt x="757327" y="757326"/>
                </a:lnTo>
                <a:lnTo>
                  <a:pt x="0" y="7573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5015" y="494344"/>
            <a:ext cx="13176085" cy="1085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24"/>
              </a:lnSpc>
            </a:pPr>
            <a:r>
              <a:rPr lang="en-US" sz="9306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PROJECT BLOCKS AND WINS</a:t>
            </a:r>
          </a:p>
        </p:txBody>
      </p:sp>
      <p:sp>
        <p:nvSpPr>
          <p:cNvPr id="8" name="Freeform 8"/>
          <p:cNvSpPr/>
          <p:nvPr/>
        </p:nvSpPr>
        <p:spPr>
          <a:xfrm>
            <a:off x="915015" y="1743640"/>
            <a:ext cx="12613789" cy="8416837"/>
          </a:xfrm>
          <a:custGeom>
            <a:avLst/>
            <a:gdLst/>
            <a:ahLst/>
            <a:cxnLst/>
            <a:rect l="l" t="t" r="r" b="b"/>
            <a:pathLst>
              <a:path w="12613789" h="8416837">
                <a:moveTo>
                  <a:pt x="0" y="0"/>
                </a:moveTo>
                <a:lnTo>
                  <a:pt x="12613789" y="0"/>
                </a:lnTo>
                <a:lnTo>
                  <a:pt x="12613789" y="8416837"/>
                </a:lnTo>
                <a:lnTo>
                  <a:pt x="0" y="84168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9"/>
              <p:cNvSpPr txBox="1"/>
              <p:nvPr/>
            </p:nvSpPr>
            <p:spPr>
              <a:xfrm>
                <a:off x="2286440" y="2680197"/>
                <a:ext cx="10433235" cy="697492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4198"/>
                  </a:lnSpc>
                </a:pPr>
                <a:r>
                  <a:rPr lang="en-US" sz="2998" dirty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Blocks: </a:t>
                </a:r>
                <a:r>
                  <a:rPr lang="en-US" sz="2998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Although we almost achieved toy problem implementation using </a:t>
                </a:r>
                <a:r>
                  <a:rPr lang="en-US" sz="2998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seperate</a:t>
                </a:r>
                <a:r>
                  <a:rPr lang="en-US" sz="2998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code blocks, we failed to create the exact replica of the </a:t>
                </a:r>
                <a:r>
                  <a:rPr lang="en-US" sz="2998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ciruit</a:t>
                </a:r>
                <a:r>
                  <a:rPr lang="en-US" sz="2998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of </a:t>
                </a:r>
                <a14:m>
                  <m:oMath xmlns:m="http://schemas.openxmlformats.org/officeDocument/2006/math">
                    <m:r>
                      <a:rPr lang="en-IN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𝑥</m:t>
                    </m:r>
                    <m:r>
                      <a:rPr lang="en-IN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²</a:t>
                </a:r>
                <a:r>
                  <a:rPr lang="en-US" sz="2800" dirty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2998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mod </a:t>
                </a:r>
                <a:r>
                  <a:rPr lang="en-US" sz="2998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N, as mentioned in the paper. </a:t>
                </a:r>
              </a:p>
              <a:p>
                <a:pPr algn="just">
                  <a:lnSpc>
                    <a:spcPts val="4198"/>
                  </a:lnSpc>
                </a:pPr>
                <a:endParaRPr lang="en-US" sz="2998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just">
                  <a:lnSpc>
                    <a:spcPts val="4198"/>
                  </a:lnSpc>
                </a:pPr>
                <a:r>
                  <a:rPr lang="en-US" sz="2998" dirty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What we did: </a:t>
                </a:r>
                <a:r>
                  <a:rPr lang="en-US" sz="2998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To Compensate this, we have implemented </a:t>
                </a:r>
                <a14:m>
                  <m:oMath xmlns:m="http://schemas.openxmlformats.org/officeDocument/2006/math">
                    <m:r>
                      <a:rPr lang="en-IN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𝑥</m:t>
                    </m:r>
                    <m:r>
                      <a:rPr lang="en-IN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²</a:t>
                </a:r>
                <a:r>
                  <a:rPr lang="en-US" sz="2800" dirty="0">
                    <a:solidFill>
                      <a:schemeClr val="bg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en-US" sz="2998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mod </a:t>
                </a:r>
                <a:r>
                  <a:rPr lang="en-US" sz="2998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 successfully for the case of three qubits using CNOT gates.</a:t>
                </a:r>
              </a:p>
              <a:p>
                <a:pPr algn="just">
                  <a:lnSpc>
                    <a:spcPts val="4198"/>
                  </a:lnSpc>
                </a:pPr>
                <a:endParaRPr lang="en-US" sz="2998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algn="just">
                  <a:lnSpc>
                    <a:spcPts val="4198"/>
                  </a:lnSpc>
                </a:pPr>
                <a:r>
                  <a:rPr lang="en-US" sz="2998" dirty="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Wins: </a:t>
                </a:r>
                <a:r>
                  <a:rPr lang="en-US" sz="2998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We were able to execute all the steps in Round 2 and 3 completely </a:t>
                </a:r>
                <a:r>
                  <a:rPr lang="en-US" sz="2998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but by </a:t>
                </a:r>
                <a:r>
                  <a:rPr lang="en-US" sz="2998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manually injecting values from each code block to the next.</a:t>
                </a:r>
              </a:p>
              <a:p>
                <a:pPr algn="just">
                  <a:lnSpc>
                    <a:spcPts val="4198"/>
                  </a:lnSpc>
                  <a:spcBef>
                    <a:spcPct val="0"/>
                  </a:spcBef>
                </a:pPr>
                <a:endParaRPr lang="en-US" sz="2998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mc:Choice>
        <mc:Fallback xmlns="">
          <p:sp>
            <p:nvSpPr>
              <p:cNvPr id="9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440" y="2680197"/>
                <a:ext cx="10433235" cy="6974923"/>
              </a:xfrm>
              <a:prstGeom prst="rect">
                <a:avLst/>
              </a:prstGeom>
              <a:blipFill>
                <a:blip r:embed="rId13"/>
                <a:stretch>
                  <a:fillRect l="-2161" t="-787" r="-21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 10"/>
          <p:cNvSpPr/>
          <p:nvPr/>
        </p:nvSpPr>
        <p:spPr>
          <a:xfrm>
            <a:off x="15121578" y="10050065"/>
            <a:ext cx="3166422" cy="220824"/>
          </a:xfrm>
          <a:custGeom>
            <a:avLst/>
            <a:gdLst/>
            <a:ahLst/>
            <a:cxnLst/>
            <a:rect l="l" t="t" r="r" b="b"/>
            <a:pathLst>
              <a:path w="3166422" h="220824">
                <a:moveTo>
                  <a:pt x="0" y="0"/>
                </a:moveTo>
                <a:lnTo>
                  <a:pt x="3166422" y="0"/>
                </a:lnTo>
                <a:lnTo>
                  <a:pt x="3166422" y="220825"/>
                </a:lnTo>
                <a:lnTo>
                  <a:pt x="0" y="22082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1155" b="-5166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80421" y="7010090"/>
            <a:ext cx="3679642" cy="3672047"/>
          </a:xfrm>
          <a:custGeom>
            <a:avLst/>
            <a:gdLst/>
            <a:ahLst/>
            <a:cxnLst/>
            <a:rect l="l" t="t" r="r" b="b"/>
            <a:pathLst>
              <a:path w="3679642" h="3672047">
                <a:moveTo>
                  <a:pt x="0" y="0"/>
                </a:moveTo>
                <a:lnTo>
                  <a:pt x="3679642" y="0"/>
                </a:lnTo>
                <a:lnTo>
                  <a:pt x="3679642" y="3672047"/>
                </a:lnTo>
                <a:lnTo>
                  <a:pt x="0" y="3672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02340" y="648122"/>
            <a:ext cx="15015081" cy="1085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24"/>
              </a:lnSpc>
            </a:pPr>
            <a:r>
              <a:rPr lang="en-US" sz="9306" spc="604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WHAT WE LEARNED SO FAR </a:t>
            </a:r>
          </a:p>
        </p:txBody>
      </p:sp>
      <p:sp>
        <p:nvSpPr>
          <p:cNvPr id="5" name="Freeform 5"/>
          <p:cNvSpPr/>
          <p:nvPr/>
        </p:nvSpPr>
        <p:spPr>
          <a:xfrm>
            <a:off x="774656" y="2040207"/>
            <a:ext cx="11452196" cy="7641738"/>
          </a:xfrm>
          <a:custGeom>
            <a:avLst/>
            <a:gdLst/>
            <a:ahLst/>
            <a:cxnLst/>
            <a:rect l="l" t="t" r="r" b="b"/>
            <a:pathLst>
              <a:path w="11452196" h="7641738">
                <a:moveTo>
                  <a:pt x="0" y="0"/>
                </a:moveTo>
                <a:lnTo>
                  <a:pt x="11452195" y="0"/>
                </a:lnTo>
                <a:lnTo>
                  <a:pt x="11452195" y="7641738"/>
                </a:lnTo>
                <a:lnTo>
                  <a:pt x="0" y="7641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21578" y="10050065"/>
            <a:ext cx="3166422" cy="220824"/>
          </a:xfrm>
          <a:custGeom>
            <a:avLst/>
            <a:gdLst/>
            <a:ahLst/>
            <a:cxnLst/>
            <a:rect l="l" t="t" r="r" b="b"/>
            <a:pathLst>
              <a:path w="3166422" h="220824">
                <a:moveTo>
                  <a:pt x="0" y="0"/>
                </a:moveTo>
                <a:lnTo>
                  <a:pt x="3166422" y="0"/>
                </a:lnTo>
                <a:lnTo>
                  <a:pt x="3166422" y="220825"/>
                </a:lnTo>
                <a:lnTo>
                  <a:pt x="0" y="2208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155" b="-516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867274" y="3583131"/>
            <a:ext cx="5100294" cy="5039728"/>
          </a:xfrm>
          <a:custGeom>
            <a:avLst/>
            <a:gdLst/>
            <a:ahLst/>
            <a:cxnLst/>
            <a:rect l="l" t="t" r="r" b="b"/>
            <a:pathLst>
              <a:path w="5100294" h="5039728">
                <a:moveTo>
                  <a:pt x="0" y="0"/>
                </a:moveTo>
                <a:lnTo>
                  <a:pt x="5100294" y="0"/>
                </a:lnTo>
                <a:lnTo>
                  <a:pt x="5100294" y="5039728"/>
                </a:lnTo>
                <a:lnTo>
                  <a:pt x="0" y="50397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22898" y="3245213"/>
            <a:ext cx="10488435" cy="534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protocol has potential to execute trapdoor claw free functions with reduced circuit complexity which may bring quantum advantage with current quantum devices.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However there are some practical limitations; For increasing security, we need to choose larger prime numbers requiring more qubits which is not possible with current simulators.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599</Words>
  <Application>Microsoft Office PowerPoint</Application>
  <PresentationFormat>Custom</PresentationFormat>
  <Paragraphs>95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Poppins Bold</vt:lpstr>
      <vt:lpstr>Canva Sans Bold</vt:lpstr>
      <vt:lpstr>RQND Pro</vt:lpstr>
      <vt:lpstr>Montserrat Bold</vt:lpstr>
      <vt:lpstr>RQND Pro Medium</vt:lpstr>
      <vt:lpstr>Poppins</vt:lpstr>
      <vt:lpstr>Montserrat</vt:lpstr>
      <vt:lpstr>Calibri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modification</dc:title>
  <dc:creator>Jeseentha K Sajan</dc:creator>
  <cp:lastModifiedBy>jesks</cp:lastModifiedBy>
  <cp:revision>16</cp:revision>
  <dcterms:created xsi:type="dcterms:W3CDTF">2006-08-16T00:00:00Z</dcterms:created>
  <dcterms:modified xsi:type="dcterms:W3CDTF">2024-08-10T02:00:29Z</dcterms:modified>
  <dc:identifier>DAGNWF4xfOw</dc:identifier>
</cp:coreProperties>
</file>